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1" r:id="rId5"/>
    <p:sldId id="2562" r:id="rId6"/>
    <p:sldId id="2563" r:id="rId7"/>
    <p:sldId id="2564" r:id="rId8"/>
    <p:sldId id="2565" r:id="rId9"/>
    <p:sldId id="2566" r:id="rId10"/>
    <p:sldId id="2567" r:id="rId11"/>
    <p:sldId id="2568" r:id="rId12"/>
    <p:sldId id="2569" r:id="rId13"/>
    <p:sldId id="2570" r:id="rId1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unções e Estruturas de Dados em Python" id="{67067CE7-3DB4-470C-9794-9FF28A8DA3D0}">
          <p14:sldIdLst>
            <p14:sldId id="2561"/>
          </p14:sldIdLst>
        </p14:section>
        <p14:section name="Funções em Python" id="{D4D1C408-6E66-4223-8005-7923DF469390}">
          <p14:sldIdLst>
            <p14:sldId id="2562"/>
            <p14:sldId id="2563"/>
            <p14:sldId id="2564"/>
          </p14:sldIdLst>
        </p14:section>
        <p14:section name="Estruturas de Dados em Python" id="{E7BE3C68-DB81-410E-B200-01A081BF47AB}">
          <p14:sldIdLst>
            <p14:sldId id="2565"/>
            <p14:sldId id="2566"/>
            <p14:sldId id="2567"/>
          </p14:sldIdLst>
        </p14:section>
        <p14:section name="Boas Práticas e Demonstrações" id="{15470B7E-2E42-4711-86F6-FA7F78B844E1}">
          <p14:sldIdLst>
            <p14:sldId id="2568"/>
            <p14:sldId id="2569"/>
            <p14:sldId id="25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B41226-C9EA-4697-9ADB-39214A39315B}" v="1" dt="2025-10-16T14:12:47.890"/>
    <p1510:client id="{C67672A8-DA2B-48B8-923F-DE913867304A}" v="13" dt="2025-10-16T14:07:32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D1EC30-5B0B-48D0-A1A8-66A96720DF2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F68A4D-42A7-45F7-9930-00E8DCB48D7E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 conteúdos gerados por IA poderão estar incorretos.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4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Um exemplo prático de função em Python é o cálculo da média de uma lista de notas. A função 'def calcular_media(lista):' recebe uma lista de números e retorna a média aritmética usando 'return sum(lista) / len(lista)'. Ao definir 'notas = [7.5, 8.0, 9.0]' e chamar 'print(calcular_media(notas))', o resultado será a média das notas. Esse exemplo demonstra como encapsular lógica em funções facilita o reaproveitamento e a clareza do código. Além disso, permite testar e validar partes específicas do programa de forma isolada.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 que são funções em Python, Como definir e usar funções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1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Funções em Python são blocos de código reutilizáveis que permitem organizar e estruturar melhor os programas. Elas são definidas com a palavra-chave 'def', seguida do nome da função e parênteses que podem conter parâmetros. O corpo da função é indentado e pode conter qualquer lógica desejada. As funções podem receber argumentos, realizar operações e retornar valores usando a instrução 'return'. Utilizar funções é essencial para evitar repetição de código, facilitar a manutenção e promover a reutilização. Além disso, elas ajudam a dividir o programa em partes menores e mais compreensíveis, tornando o desenvolvimento mais eficiente e colaborativo.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8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Para definir uma função em Python, utiliza-se a palavra-chave 'def' seguida do nome da função e dos parâmetros entre parênteses. Por exemplo, a função 'def saudacao(nome):' define uma função que recebe um nome e retorna uma saudação personalizada. Dentro do corpo da função, pode-se usar qualquer lógica, e o resultado pode ser retornado com 'return'. Para utilizar a função, basta chamá-la com os argumentos desejados, como 'print(saudacao("Maria"))'. Essa abordagem permite encapsular comportamentos e facilita a reutilização do código em diferentes partes do programa.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55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Tipos de estruturas de dados, Exemplos práticos de uso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1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Python oferece diversas estruturas de dados nativas que facilitam o armazenamento e manipulação de informações. As listas são coleções ordenadas e mutáveis, ideais para armazenar sequências de elementos. As tuplas são semelhantes às listas, mas são imutáveis, o que garante maior segurança em contextos onde os dados não devem ser alterados. Os dicionários armazenam pares chave-valor, permitindo acesso rápido a informações associadas a uma chave específica. Já os conjuntos são coleções não ordenadas de elementos únicos, úteis para operações como união, interseção e diferença. Cada estrutura possui características específicas que as tornam adequadas para diferentes tipos de tarefas.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As estruturas de dados em Python são amplamente utilizadas em aplicações reais. Por exemplo, uma lista pode armazenar frutas: 'frutas = ["maçã", "banana", "laranja"]'. Uma tupla pode representar cores fixas: 'cores = ("vermelho", "azul")'. Um dicionário pode guardar informações de um aluno: 'aluno = {"nome": "Ana", "idade": 20}'. Já um conjunto pode ser usado para eliminar duplicatas: 'numeros = {1, 2, 3, 2}', resultando em '{1, 2, 3}'. Esses exemplos mostram como cada estrutura pode ser aplicada para resolver problemas específicos de forma eficiente e organizada.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Boas práticas na criação de funções, Demonstrações com código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3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Ao criar funções em Python, é importante seguir boas práticas para garantir legibilidade e manutenção do código. O nome da função deve ser descritivo e refletir claramente sua finalidade. Cada função deve realizar uma única tarefa, evitando responsabilidades múltiplas. Documentar a função com docstrings ajuda outros desenvolvedores a entender seu propósito e uso. Além disso, é recomendável evitar efeitos colaterais inesperados, como modificar variáveis globais ou alterar estruturas de dados passadas como argumentos. Seguir essas práticas contribui para um código mais limpo, modular e fácil de testar.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9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0FE7F8B-D1C1-6301-75A5-2EC4374F9AF1}"/>
              </a:ext>
            </a:extLst>
          </p:cNvPr>
          <p:cNvSpPr/>
          <p:nvPr userDrawn="1"/>
        </p:nvSpPr>
        <p:spPr>
          <a:xfrm flipH="1" flipV="1">
            <a:off x="-14449" y="0"/>
            <a:ext cx="1222473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1D8467A-A1B6-E7E6-CAD4-E63E0FE2CCCB}"/>
              </a:ext>
            </a:extLst>
          </p:cNvPr>
          <p:cNvSpPr/>
          <p:nvPr userDrawn="1"/>
        </p:nvSpPr>
        <p:spPr>
          <a:xfrm flipV="1">
            <a:off x="-7227" y="-5046"/>
            <a:ext cx="12217513" cy="686556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9C06E7-BC9C-2F5F-5DD1-D04EB713C63D}"/>
              </a:ext>
            </a:extLst>
          </p:cNvPr>
          <p:cNvSpPr/>
          <p:nvPr userDrawn="1"/>
        </p:nvSpPr>
        <p:spPr>
          <a:xfrm rot="10800000" flipH="1" flipV="1">
            <a:off x="-25514" y="-5045"/>
            <a:ext cx="12217514" cy="6865568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chemeClr val="accent2">
                  <a:alpha val="9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85261F8-8CD8-F2E0-C386-BE6A16D95BFC}"/>
              </a:ext>
            </a:extLst>
          </p:cNvPr>
          <p:cNvSpPr/>
          <p:nvPr userDrawn="1"/>
        </p:nvSpPr>
        <p:spPr>
          <a:xfrm rot="16200000" flipH="1" flipV="1">
            <a:off x="3802775" y="-3817222"/>
            <a:ext cx="4571999" cy="12206450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D4A82C-6849-A88D-6D57-833E9A7481B9}"/>
              </a:ext>
            </a:extLst>
          </p:cNvPr>
          <p:cNvSpPr/>
          <p:nvPr userDrawn="1"/>
        </p:nvSpPr>
        <p:spPr>
          <a:xfrm rot="13168948" flipH="1" flipV="1">
            <a:off x="1027160" y="609473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5CA38-7F60-D664-4EC0-C54B60C02BCF}"/>
              </a:ext>
            </a:extLst>
          </p:cNvPr>
          <p:cNvSpPr/>
          <p:nvPr userDrawn="1"/>
        </p:nvSpPr>
        <p:spPr>
          <a:xfrm rot="5400000" flipV="1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2000"/>
                </a:srgbClr>
              </a:gs>
              <a:gs pos="77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rtlCol="0" anchor="b">
            <a:normAutofit/>
          </a:bodyPr>
          <a:lstStyle>
            <a:lvl1pPr algn="l">
              <a:lnSpc>
                <a:spcPct val="110000"/>
              </a:lnSpc>
              <a:defRPr sz="54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10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735CD2-2790-A02E-C1A3-EB251A110779}"/>
              </a:ext>
            </a:extLst>
          </p:cNvPr>
          <p:cNvSpPr/>
          <p:nvPr userDrawn="1"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27BCFA5-D41F-08E8-0C59-3B6D1AE8FC85}"/>
              </a:ext>
            </a:extLst>
          </p:cNvPr>
          <p:cNvSpPr/>
          <p:nvPr userDrawn="1"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E833A7D-2BA4-F824-376C-8607C290E93B}"/>
              </a:ext>
            </a:extLst>
          </p:cNvPr>
          <p:cNvSpPr/>
          <p:nvPr userDrawn="1"/>
        </p:nvSpPr>
        <p:spPr>
          <a:xfrm rot="5400000" flipH="1">
            <a:off x="-20998" y="723590"/>
            <a:ext cx="6595192" cy="563879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57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FC381E-3DA3-22D7-F3CB-6FF3B17D6865}"/>
              </a:ext>
            </a:extLst>
          </p:cNvPr>
          <p:cNvSpPr/>
          <p:nvPr userDrawn="1"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 rtlCol="0" anchor="ctr">
            <a:noAutofit/>
          </a:bodyPr>
          <a:lstStyle>
            <a:lvl1pPr algn="ctr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584688"/>
            <a:ext cx="4517136" cy="5688623"/>
          </a:xfrm>
        </p:spPr>
        <p:txBody>
          <a:bodyPr vert="horz" lIns="91440" tIns="45720" rIns="91440" bIns="45720" rtlCol="0" anchor="ctr">
            <a:normAutofit/>
          </a:bodyPr>
          <a:lstStyle>
            <a:lvl1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0" cap="none" spc="0" baseline="0" dirty="0"/>
            </a:lvl1pPr>
            <a:lvl2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2pPr>
            <a:lvl3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3pPr>
            <a:lvl4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4pPr>
            <a:lvl5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5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ia d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 userDrawn="1"/>
        </p:nvSpPr>
        <p:spPr>
          <a:xfrm flipH="1">
            <a:off x="-1" y="6408743"/>
            <a:ext cx="12191998" cy="449257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 userDrawn="1"/>
        </p:nvSpPr>
        <p:spPr>
          <a:xfrm flipH="1">
            <a:off x="-1" y="6408742"/>
            <a:ext cx="6281929" cy="449258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014984"/>
            <a:ext cx="4489704" cy="1463040"/>
          </a:xfrm>
        </p:spPr>
        <p:txBody>
          <a:bodyPr rtlCol="0" anchor="t">
            <a:noAutofit/>
          </a:bodyPr>
          <a:lstStyle>
            <a:lvl1pPr>
              <a:defRPr sz="4000" cap="all" spc="700" baseline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6281928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33472"/>
            <a:ext cx="4498848" cy="2980944"/>
          </a:xfrm>
        </p:spPr>
        <p:txBody>
          <a:bodyPr rtlCol="0" anchor="b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685800" indent="-2286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200"/>
            </a:lvl4pPr>
            <a:lvl5pPr marL="1143000" indent="-228600">
              <a:buFont typeface="+mj-lt"/>
              <a:buAutoNum type="arabicPeriod"/>
              <a:defRPr sz="110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3716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23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 1 (Máxi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468112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enas Conteúdo (Máxi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DF79EBA-019D-E771-8953-67B53160FD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960120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563624"/>
            <a:ext cx="9985248" cy="457200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49FF914-ECFF-A4E1-AD86-108676B32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98606AF-234E-F01C-E350-3E326E5ABE30}"/>
              </a:ext>
            </a:extLst>
          </p:cNvPr>
          <p:cNvSpPr/>
          <p:nvPr userDrawn="1"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FE6AE3A-A1C7-E9CA-615A-87942C8FD35D}"/>
              </a:ext>
            </a:extLst>
          </p:cNvPr>
          <p:cNvSpPr/>
          <p:nvPr userDrawn="1"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37000">
                <a:srgbClr val="FF6C4F">
                  <a:alpha val="41961"/>
                </a:srgbClr>
              </a:gs>
              <a:gs pos="99000">
                <a:srgbClr val="DA002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C082EBC-AF50-5C78-B731-0C4380660AF5}"/>
              </a:ext>
            </a:extLst>
          </p:cNvPr>
          <p:cNvSpPr/>
          <p:nvPr userDrawn="1"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32000">
                <a:srgbClr val="D861D4">
                  <a:alpha val="0"/>
                </a:srgbClr>
              </a:gs>
              <a:gs pos="100000">
                <a:srgbClr val="93258E">
                  <a:alpha val="65882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9875520" cy="4067623"/>
          </a:xfrm>
        </p:spPr>
        <p:txBody>
          <a:bodyPr rtlCol="0" anchor="ctr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91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2103120"/>
            <a:ext cx="4325112" cy="2454796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103120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200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813048" cy="2999232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371" y="1600200"/>
            <a:ext cx="4892656" cy="3657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611880" cy="2999232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1600200"/>
            <a:ext cx="6135624" cy="4297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704088"/>
            <a:ext cx="6394704" cy="5212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tângulo 3">
            <a:extLst>
              <a:ext uri="{FF2B5EF4-FFF2-40B4-BE49-F238E27FC236}">
                <a16:creationId xmlns:a16="http://schemas.microsoft.com/office/drawing/2014/main" id="{344B8E2B-A9B5-DCE0-5C06-E99F762397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8C38FEA-146D-53B3-36B0-5CBD8040636E}"/>
              </a:ext>
            </a:extLst>
          </p:cNvPr>
          <p:cNvSpPr/>
          <p:nvPr userDrawn="1"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84D35E-A520-CA7A-97CB-6D815AB4CC5D}"/>
              </a:ext>
            </a:extLst>
          </p:cNvPr>
          <p:cNvSpPr/>
          <p:nvPr userDrawn="1"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85E890B-58C1-DD36-E90B-FFF0BE0CB5CB}"/>
              </a:ext>
            </a:extLst>
          </p:cNvPr>
          <p:cNvSpPr/>
          <p:nvPr userDrawn="1"/>
        </p:nvSpPr>
        <p:spPr>
          <a:xfrm rot="5400000" flipH="1">
            <a:off x="7253161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ABCD52CC-E8F2-3220-AE19-8A482DD1F236}"/>
              </a:ext>
            </a:extLst>
          </p:cNvPr>
          <p:cNvSpPr/>
          <p:nvPr userDrawn="1"/>
        </p:nvSpPr>
        <p:spPr>
          <a:xfrm rot="12508972">
            <a:off x="7949750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004304" cy="3557016"/>
          </a:xfrm>
        </p:spPr>
        <p:txBody>
          <a:bodyPr rtlCol="0" anchor="t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/>
          </a:p>
        </p:txBody>
      </p:sp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12" name="Marcador de Posição da Data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4909" y="6455664"/>
            <a:ext cx="3472868" cy="36576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489" y="6455664"/>
            <a:ext cx="548640" cy="36576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1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rtlCol="0"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626" y="704088"/>
            <a:ext cx="713232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85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68DFF7-84C4-DA92-2628-88F515669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8358C6A-FFB7-7F91-94AA-423822AA8C38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F7B507E-31E7-16F8-CF5C-A1250BA873D8}"/>
              </a:ext>
            </a:extLst>
          </p:cNvPr>
          <p:cNvSpPr/>
          <p:nvPr userDrawn="1"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6400800" cy="1197864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6400800" cy="4005072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33F47ADC-E381-68F6-8F09-4B69A1B925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2440" y="603504"/>
            <a:ext cx="35538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6371C36B-E56C-A499-1D3F-AC8DC09B0A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C72D07-FB95-F16C-6535-C8AEB3ACAFA0}"/>
              </a:ext>
            </a:extLst>
          </p:cNvPr>
          <p:cNvSpPr/>
          <p:nvPr userDrawn="1"/>
        </p:nvSpPr>
        <p:spPr>
          <a:xfrm rot="10800000" flipH="1">
            <a:off x="0" y="6408316"/>
            <a:ext cx="12192000" cy="449684"/>
          </a:xfrm>
          <a:prstGeom prst="rect">
            <a:avLst/>
          </a:prstGeom>
          <a:gradFill>
            <a:gsLst>
              <a:gs pos="14000">
                <a:srgbClr val="FE4A00">
                  <a:alpha val="27843"/>
                </a:srgbClr>
              </a:gs>
              <a:gs pos="100000">
                <a:srgbClr val="DA002F">
                  <a:alpha val="84706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CAA119A-27E9-C86D-0929-AC7B5A35BD16}"/>
              </a:ext>
            </a:extLst>
          </p:cNvPr>
          <p:cNvSpPr/>
          <p:nvPr userDrawn="1"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9000">
                <a:srgbClr val="D861D4">
                  <a:alpha val="67843"/>
                </a:srgbClr>
              </a:gs>
              <a:gs pos="99000">
                <a:srgbClr val="92248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310896"/>
            <a:ext cx="6858000" cy="923544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6DF379E-0D41-B503-1F7F-4E6B2B90CC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3" y="603504"/>
            <a:ext cx="31925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1380744"/>
            <a:ext cx="6858000" cy="4608576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4541EC5E-2E3A-29A5-7F01-3D098A93FA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CDB1A6A-A82E-C28C-BC71-E59067A1D47F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2B683A0-4783-F398-8347-7EAF3DEE633C}"/>
              </a:ext>
            </a:extLst>
          </p:cNvPr>
          <p:cNvSpPr/>
          <p:nvPr userDrawn="1"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608576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86917188-FC72-8B54-8EBD-7107C6956D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1126" y="603504"/>
            <a:ext cx="3085177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500FDF4-E04E-45E3-73D7-9BD1BD2BCA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9DCA41D-9DCB-DD45-31CF-2ACE1D2C681B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21F0C67-B5B9-BA90-0D30-7132F7490891}"/>
              </a:ext>
            </a:extLst>
          </p:cNvPr>
          <p:cNvSpPr/>
          <p:nvPr userDrawn="1"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16" name="Marcador de Posição do Rodapé 15">
            <a:extLst>
              <a:ext uri="{FF2B5EF4-FFF2-40B4-BE49-F238E27FC236}">
                <a16:creationId xmlns:a16="http://schemas.microsoft.com/office/drawing/2014/main" id="{4567FAE1-288E-FD4A-3F64-DC3B7101D9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C7A5FBC8-9F7C-5DDE-5C2A-6D231CC88D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4643816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12" y="1856232"/>
            <a:ext cx="5440680" cy="4005072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35913992-B8EA-FD20-FD4D-5B72B7A440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7" name="Marcador de Posição do Número do Diapositivo 16">
            <a:extLst>
              <a:ext uri="{FF2B5EF4-FFF2-40B4-BE49-F238E27FC236}">
                <a16:creationId xmlns:a16="http://schemas.microsoft.com/office/drawing/2014/main" id="{D5201357-21DD-EA1C-08A2-FA2DAB225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5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205052-C3B6-6D2C-A5A8-3EFDF993E7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1E3123-7D9E-2A08-F196-CDF340945D9D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F22AD7-5E04-F73B-69E6-5FA92F998C90}"/>
              </a:ext>
            </a:extLst>
          </p:cNvPr>
          <p:cNvSpPr/>
          <p:nvPr userDrawn="1"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6681111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7"/>
            <a:ext cx="2907792" cy="2377440"/>
          </a:xfrm>
        </p:spPr>
        <p:txBody>
          <a:bodyPr rtlCol="0" anchor="t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2843784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62436" y="0"/>
            <a:ext cx="4629564" cy="6409944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121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2377440"/>
          </a:xfrm>
        </p:spPr>
        <p:txBody>
          <a:bodyPr rtlCol="0" anchor="t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770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05800" y="0"/>
            <a:ext cx="3886200" cy="640611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53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E270C72-937F-4EEB-59FB-6FC29DF45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DBABC61-0C94-EB2C-729D-13A2A74C04A2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F3E17B-3D55-4567-37F8-1842ADBFD144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23544"/>
            <a:ext cx="3840480" cy="2505456"/>
          </a:xfrm>
        </p:spPr>
        <p:txBody>
          <a:bodyPr rtlCol="0" anchor="b"/>
          <a:lstStyle>
            <a:lvl1pPr algn="r">
              <a:defRPr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29184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3511295"/>
            <a:ext cx="6172200" cy="260628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169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016717-EA73-3C76-64BF-8AA29BC56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460BC6-378A-8F4F-1D44-FA6677F92D4E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4AC97FE-4F82-FCF7-08CC-137F322BADB5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rtlCol="0" anchor="b"/>
          <a:lstStyle>
            <a:lvl1pPr algn="r">
              <a:defRPr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9593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4206240"/>
            <a:ext cx="6172200" cy="164592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1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7F7CFA0-C3A1-5564-DD4B-90674874B0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4E2F783-0ED7-1F0B-219A-198549E350DD}"/>
              </a:ext>
            </a:extLst>
          </p:cNvPr>
          <p:cNvSpPr/>
          <p:nvPr userDrawn="1"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85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F09062-D41B-0E2E-C1C0-F27562ED9597}"/>
              </a:ext>
            </a:extLst>
          </p:cNvPr>
          <p:cNvSpPr/>
          <p:nvPr userDrawn="1"/>
        </p:nvSpPr>
        <p:spPr>
          <a:xfrm rot="162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50000"/>
                </a:srgbClr>
              </a:gs>
              <a:gs pos="99000">
                <a:srgbClr val="A3299D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BA6D366-64E2-13D3-2734-861E811E1F1A}"/>
              </a:ext>
            </a:extLst>
          </p:cNvPr>
          <p:cNvSpPr/>
          <p:nvPr userDrawn="1"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E5B9BA8-AE27-B639-DB51-7E498FA9422B}"/>
              </a:ext>
            </a:extLst>
          </p:cNvPr>
          <p:cNvSpPr/>
          <p:nvPr userDrawn="1"/>
        </p:nvSpPr>
        <p:spPr>
          <a:xfrm rot="12508972">
            <a:off x="5485611" y="-1118641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585216"/>
            <a:ext cx="6556248" cy="3200400"/>
          </a:xfrm>
        </p:spPr>
        <p:txBody>
          <a:bodyPr rtlCol="0" anchor="b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/>
          </a:p>
        </p:txBody>
      </p:sp>
      <p:sp>
        <p:nvSpPr>
          <p:cNvPr id="18" name="Marcador de Posição do Rodapé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17" name="Marcador de Posição da Data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02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 userDrawn="1"/>
        </p:nvSpPr>
        <p:spPr>
          <a:xfrm flipH="1">
            <a:off x="-1" y="6408741"/>
            <a:ext cx="12191998" cy="449259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 userDrawn="1"/>
        </p:nvSpPr>
        <p:spPr>
          <a:xfrm flipH="1">
            <a:off x="-1" y="6408314"/>
            <a:ext cx="7783998" cy="449686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7783999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20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471F3A-3E6D-0DF1-74AB-CC9D04CFA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CBED10C-5619-54D2-5D2D-E5D0A3E26E93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F596777-297F-86C7-883A-2CA5E5F7CD86}"/>
              </a:ext>
            </a:extLst>
          </p:cNvPr>
          <p:cNvSpPr/>
          <p:nvPr userDrawn="1"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0844784" cy="1170432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4" name="Marcador de Posição da Imagem 3">
            <a:extLst>
              <a:ext uri="{FF2B5EF4-FFF2-40B4-BE49-F238E27FC236}">
                <a16:creationId xmlns:a16="http://schemas.microsoft.com/office/drawing/2014/main" id="{BC6A79F2-1363-2482-D116-A2760202AE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1984247"/>
            <a:ext cx="6214110" cy="387983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959" y="1984248"/>
            <a:ext cx="3876346" cy="3879839"/>
          </a:xfrm>
        </p:spPr>
        <p:txBody>
          <a:bodyPr rtlCol="0" anchor="ctr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EE99FD1-4C4F-942E-5C24-C7F30C3E10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2093A5D-CF9E-656F-6E4D-BBE26617BBEC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7D037C8-31EA-E42D-7880-3FC907A897D8}"/>
              </a:ext>
            </a:extLst>
          </p:cNvPr>
          <p:cNvSpPr/>
          <p:nvPr userDrawn="1"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886200"/>
            <a:ext cx="3649468" cy="2048256"/>
          </a:xfrm>
        </p:spPr>
        <p:txBody>
          <a:bodyPr rtlCol="0" anchor="t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4" name="Marcador de Posição da Imagem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8" y="0"/>
            <a:ext cx="3520440" cy="364845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230368"/>
          </a:xfrm>
        </p:spPr>
        <p:txBody>
          <a:bodyPr rtlCol="0" anchor="ctr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57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E75F419-3BE9-4269-E538-DB069E0C32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FEA2F20-DFC9-8EAE-10DC-BC89113C2D4F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B4C5968-63F8-AF79-49F2-4D9E9C22DD6B}"/>
              </a:ext>
            </a:extLst>
          </p:cNvPr>
          <p:cNvSpPr/>
          <p:nvPr userDrawn="1"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1581912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4" name="Marcador de Posição da Imagem 3">
            <a:extLst>
              <a:ext uri="{FF2B5EF4-FFF2-40B4-BE49-F238E27FC236}">
                <a16:creationId xmlns:a16="http://schemas.microsoft.com/office/drawing/2014/main" id="{4A3F22A9-E31A-48F3-DD64-8A17645324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2368296"/>
            <a:ext cx="2788920" cy="3429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 Gra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FF8A6B7-2D8C-63A2-A927-9D1560739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6C547E4-090D-61A6-A70A-A7394C4B8BCC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49E45A1-0191-47CB-E377-68C1AC0A2DE3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DE34BC8-3326-BC2B-D01A-8C91C7395DCA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F2405019-1737-F9AB-BD9E-3F8D0085B51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BFB3610-94F0-0922-79C5-70BCBF09EFE4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76F318-4116-0BC4-0865-8D81CAEF1747}"/>
              </a:ext>
            </a:extLst>
          </p:cNvPr>
          <p:cNvSpPr/>
          <p:nvPr userDrawn="1"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704" y="704088"/>
            <a:ext cx="10661904" cy="3849624"/>
          </a:xfrm>
        </p:spPr>
        <p:txBody>
          <a:bodyPr rtlCol="0">
            <a:normAutofit/>
          </a:bodyPr>
          <a:lstStyle>
            <a:lvl1pPr algn="ctr">
              <a:defRPr sz="27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##%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704" y="4974336"/>
            <a:ext cx="10433304" cy="144475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3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 Gran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B8F4E7D-2CBF-7D3D-EC68-0BA269C501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0E65F67-D8BF-6B5A-60A6-74138D401C3E}"/>
              </a:ext>
            </a:extLst>
          </p:cNvPr>
          <p:cNvSpPr/>
          <p:nvPr userDrawn="1"/>
        </p:nvSpPr>
        <p:spPr>
          <a:xfrm flipH="1">
            <a:off x="18287" y="-2522"/>
            <a:ext cx="12192000" cy="686556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885776-AA1C-A8E8-3C91-50C8678829BC}"/>
              </a:ext>
            </a:extLst>
          </p:cNvPr>
          <p:cNvSpPr/>
          <p:nvPr userDrawn="1"/>
        </p:nvSpPr>
        <p:spPr>
          <a:xfrm>
            <a:off x="-7227" y="-5045"/>
            <a:ext cx="12217513" cy="6868091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E9D27DA-7C82-C0D5-B772-858188F46514}"/>
              </a:ext>
            </a:extLst>
          </p:cNvPr>
          <p:cNvSpPr/>
          <p:nvPr userDrawn="1"/>
        </p:nvSpPr>
        <p:spPr>
          <a:xfrm rot="10800000" flipH="1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2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68FA2C-1841-F047-F23F-3C0330C4F62E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A7243A5-51CC-8BF1-A7F6-81D9B6FBFEE9}"/>
              </a:ext>
            </a:extLst>
          </p:cNvPr>
          <p:cNvSpPr/>
          <p:nvPr userDrawn="1"/>
        </p:nvSpPr>
        <p:spPr>
          <a:xfrm rot="162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</p:spPr>
        <p:txBody>
          <a:bodyPr rtlCol="0">
            <a:normAutofit/>
          </a:bodyPr>
          <a:lstStyle>
            <a:lvl1pPr algn="ctr">
              <a:defRPr sz="25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##%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bg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bg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bg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61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 Gran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603504"/>
            <a:ext cx="10863072" cy="4206240"/>
          </a:xfrm>
        </p:spPr>
        <p:txBody>
          <a:bodyPr rtlCol="0"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##%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4809744"/>
            <a:ext cx="5897880" cy="1353312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 algn="l">
              <a:buNone/>
              <a:defRPr sz="2400">
                <a:solidFill>
                  <a:schemeClr val="tx1"/>
                </a:solidFill>
              </a:defRPr>
            </a:lvl2pPr>
            <a:lvl3pPr marL="457200" indent="0" algn="l">
              <a:buNone/>
              <a:defRPr sz="2000">
                <a:solidFill>
                  <a:schemeClr val="tx1"/>
                </a:solidFill>
              </a:defRPr>
            </a:lvl3pPr>
            <a:lvl4pPr marL="685800" indent="0" algn="l">
              <a:buNone/>
              <a:defRPr sz="1800">
                <a:solidFill>
                  <a:schemeClr val="tx1"/>
                </a:solidFill>
              </a:defRPr>
            </a:lvl4pPr>
            <a:lvl5pPr marL="914400" indent="0" algn="l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rov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ângulo 7">
            <a:extLst>
              <a:ext uri="{FF2B5EF4-FFF2-40B4-BE49-F238E27FC236}">
                <a16:creationId xmlns:a16="http://schemas.microsoft.com/office/drawing/2014/main" id="{93AFD00E-68E4-2C52-ADE7-B3CCEEF5D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FA70C64-A82F-539E-FA22-E9EDFA88F0CB}"/>
              </a:ext>
            </a:extLst>
          </p:cNvPr>
          <p:cNvSpPr/>
          <p:nvPr userDrawn="1"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B51035-B1FE-075C-1780-50D3B30B2326}"/>
              </a:ext>
            </a:extLst>
          </p:cNvPr>
          <p:cNvSpPr/>
          <p:nvPr userDrawn="1"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B1594AB-F53B-583B-B352-D96F6BEA3EAE}"/>
              </a:ext>
            </a:extLst>
          </p:cNvPr>
          <p:cNvSpPr/>
          <p:nvPr userDrawn="1"/>
        </p:nvSpPr>
        <p:spPr>
          <a:xfrm rot="5400000" flipH="1">
            <a:off x="-1890835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516DC94B-3BDB-1A55-CF02-E0ACF543DF06}"/>
              </a:ext>
            </a:extLst>
          </p:cNvPr>
          <p:cNvSpPr/>
          <p:nvPr userDrawn="1"/>
        </p:nvSpPr>
        <p:spPr>
          <a:xfrm rot="10800000">
            <a:off x="-25" y="875999"/>
            <a:ext cx="2609262" cy="4648800"/>
          </a:xfrm>
          <a:custGeom>
            <a:avLst/>
            <a:gdLst>
              <a:gd name="connsiteX0" fmla="*/ 2324400 w 2609262"/>
              <a:gd name="connsiteY0" fmla="*/ 4648800 h 4648800"/>
              <a:gd name="connsiteX1" fmla="*/ 0 w 2609262"/>
              <a:gd name="connsiteY1" fmla="*/ 2324400 h 4648800"/>
              <a:gd name="connsiteX2" fmla="*/ 2324400 w 2609262"/>
              <a:gd name="connsiteY2" fmla="*/ 0 h 4648800"/>
              <a:gd name="connsiteX3" fmla="*/ 2562056 w 2609262"/>
              <a:gd name="connsiteY3" fmla="*/ 12001 h 4648800"/>
              <a:gd name="connsiteX4" fmla="*/ 2609262 w 2609262"/>
              <a:gd name="connsiteY4" fmla="*/ 19205 h 4648800"/>
              <a:gd name="connsiteX5" fmla="*/ 2609262 w 2609262"/>
              <a:gd name="connsiteY5" fmla="*/ 4629595 h 4648800"/>
              <a:gd name="connsiteX6" fmla="*/ 2562056 w 2609262"/>
              <a:gd name="connsiteY6" fmla="*/ 4636799 h 4648800"/>
              <a:gd name="connsiteX7" fmla="*/ 2324400 w 2609262"/>
              <a:gd name="connsiteY7" fmla="*/ 4648800 h 46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262" h="4648800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7458" y="731520"/>
            <a:ext cx="6794097" cy="5559552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+mj-lt"/>
              </a:defRPr>
            </a:lvl5pPr>
          </a:lstStyle>
          <a:p>
            <a:pPr lvl="0" rtl="0"/>
            <a:r>
              <a:rPr lang="pt-pt"/>
              <a:t>Clique para editar a Declaração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323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ç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909A4D1-63C5-2E23-5C6B-F8AF947821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2070271-1317-4457-72C3-9560AF9D7416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3EA2358-7C35-E7F3-E8C3-3D28909E4016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E347F1A-F45E-1DB5-00F2-8254D6979D4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4CF8B62-DFD0-EBF8-5BB9-282EB5B6124B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EBCED88-F67D-F1DB-27DB-72BF0D6DDBF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D6EBBFD2-5112-E929-5402-0348DC2938AB}"/>
              </a:ext>
            </a:extLst>
          </p:cNvPr>
          <p:cNvSpPr/>
          <p:nvPr userDrawn="1"/>
        </p:nvSpPr>
        <p:spPr>
          <a:xfrm rot="12508972">
            <a:off x="5465204" y="1877618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69311F-FD36-C119-8B93-522F477634FB}"/>
              </a:ext>
            </a:extLst>
          </p:cNvPr>
          <p:cNvSpPr/>
          <p:nvPr userDrawn="1"/>
        </p:nvSpPr>
        <p:spPr>
          <a:xfrm flipV="1">
            <a:off x="-18286" y="-5046"/>
            <a:ext cx="12221346" cy="509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19" y="731520"/>
            <a:ext cx="9181224" cy="3806425"/>
          </a:xfrm>
        </p:spPr>
        <p:txBody>
          <a:bodyPr rtlCol="0" anchor="t">
            <a:noAutofit/>
          </a:bodyPr>
          <a:lstStyle>
            <a:lvl1pPr marL="0" indent="0">
              <a:lnSpc>
                <a:spcPct val="110000"/>
              </a:lnSpc>
              <a:buNone/>
              <a:defRPr sz="46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400" b="1" cap="none" spc="100" baseline="0">
                <a:latin typeface="+mj-lt"/>
              </a:defRPr>
            </a:lvl5pPr>
          </a:lstStyle>
          <a:p>
            <a:pPr lvl="0" rtl="0"/>
            <a:r>
              <a:rPr lang="pt-pt"/>
              <a:t>Clique para editar a declaração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282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DFC56EE-453D-5604-2E61-F764A3FDA1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7E8987B-30CC-703A-B6CB-AB5A46C75EEE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335B987-327A-F416-7CAE-DBC2ADFD14CC}"/>
              </a:ext>
            </a:extLst>
          </p:cNvPr>
          <p:cNvSpPr/>
          <p:nvPr userDrawn="1"/>
        </p:nvSpPr>
        <p:spPr>
          <a:xfrm rot="10800000" flipH="1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7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CC65A21-2227-80AA-BCC4-DA2AD5381941}"/>
              </a:ext>
            </a:extLst>
          </p:cNvPr>
          <p:cNvSpPr/>
          <p:nvPr userDrawn="1"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824" y="1737360"/>
            <a:ext cx="8156448" cy="2569464"/>
          </a:xfrm>
        </p:spPr>
        <p:txBody>
          <a:bodyPr rtlCol="0" anchor="ctr">
            <a:normAutofit/>
          </a:bodyPr>
          <a:lstStyle>
            <a:lvl1pPr algn="ctr">
              <a:lnSpc>
                <a:spcPct val="110000"/>
              </a:lnSpc>
              <a:defRPr sz="3600" b="0" cap="none" spc="0" baseline="0"/>
            </a:lvl1pPr>
          </a:lstStyle>
          <a:p>
            <a:pPr rtl="0"/>
            <a:r>
              <a:rPr lang="pt-pt"/>
              <a:t>Clique para editar o Trecho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020056"/>
            <a:ext cx="9198864" cy="64922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1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1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1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1" cap="all" spc="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/>
              <a:t>Autor do Trecho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2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2EF993-7F0D-4ECF-FD85-4AAFAAAF91C6}"/>
              </a:ext>
            </a:extLst>
          </p:cNvPr>
          <p:cNvSpPr/>
          <p:nvPr userDrawn="1"/>
        </p:nvSpPr>
        <p:spPr>
          <a:xfrm rot="10800000" flipH="1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6D141E1-516D-D7D9-7CAC-EBABCB077CDD}"/>
              </a:ext>
            </a:extLst>
          </p:cNvPr>
          <p:cNvSpPr/>
          <p:nvPr userDrawn="1"/>
        </p:nvSpPr>
        <p:spPr>
          <a:xfrm rot="10800000" flipH="1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1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D973ECF1-2707-D092-89EA-AC6D4B79E56F}"/>
              </a:ext>
            </a:extLst>
          </p:cNvPr>
          <p:cNvSpPr/>
          <p:nvPr userDrawn="1"/>
        </p:nvSpPr>
        <p:spPr>
          <a:xfrm rot="14834054">
            <a:off x="3015414" y="2996601"/>
            <a:ext cx="2352194" cy="3826944"/>
          </a:xfrm>
          <a:custGeom>
            <a:avLst/>
            <a:gdLst>
              <a:gd name="connsiteX0" fmla="*/ 2352194 w 2352194"/>
              <a:gd name="connsiteY0" fmla="*/ 8624 h 3826944"/>
              <a:gd name="connsiteX1" fmla="*/ 749804 w 2352194"/>
              <a:gd name="connsiteY1" fmla="*/ 3826944 h 3826944"/>
              <a:gd name="connsiteX2" fmla="*/ 566692 w 2352194"/>
              <a:gd name="connsiteY2" fmla="*/ 3648149 h 3826944"/>
              <a:gd name="connsiteX3" fmla="*/ 0 w 2352194"/>
              <a:gd name="connsiteY3" fmla="*/ 2181415 h 3826944"/>
              <a:gd name="connsiteX4" fmla="*/ 2181415 w 2352194"/>
              <a:gd name="connsiteY4" fmla="*/ 0 h 382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2194" h="382694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725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09FDFDA-46A6-DCC7-FA34-612FC4BF8109}"/>
              </a:ext>
            </a:extLst>
          </p:cNvPr>
          <p:cNvSpPr/>
          <p:nvPr userDrawn="1"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4"/>
                </a:srgbClr>
              </a:gs>
              <a:gs pos="78000">
                <a:srgbClr val="DA002F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791456"/>
            <a:ext cx="10570464" cy="1170432"/>
          </a:xfrm>
        </p:spPr>
        <p:txBody>
          <a:bodyPr rtlCol="0" anchor="b">
            <a:noAutofit/>
          </a:bodyPr>
          <a:lstStyle>
            <a:lvl1pPr algn="l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6025896"/>
            <a:ext cx="10579608" cy="429768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/>
          </a:p>
        </p:txBody>
      </p:sp>
      <p:sp>
        <p:nvSpPr>
          <p:cNvPr id="17" name="Marcador de Posição da Imagem 16">
            <a:extLst>
              <a:ext uri="{FF2B5EF4-FFF2-40B4-BE49-F238E27FC236}">
                <a16:creationId xmlns:a16="http://schemas.microsoft.com/office/drawing/2014/main" id="{CC20621E-D3A1-DE2F-A48A-0A5F27957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572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382602B3-F8C3-D957-5C3F-DF1749FA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3152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18" name="Marcador de Posição da Data 17">
            <a:extLst>
              <a:ext uri="{FF2B5EF4-FFF2-40B4-BE49-F238E27FC236}">
                <a16:creationId xmlns:a16="http://schemas.microsoft.com/office/drawing/2014/main" id="{A0E38CC7-EEB9-1AD7-7B03-603746FE3F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B153FF4E-D18A-13B0-6B0A-CF7AF0A523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73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ch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F96CF6D-CD12-544A-2FFA-9EA21D9207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8519C3D-ECDE-2787-3717-DA29A112F6F9}"/>
              </a:ext>
            </a:extLst>
          </p:cNvPr>
          <p:cNvSpPr/>
          <p:nvPr userDrawn="1"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EC3966D-F5E1-07D2-79E3-99BF7F5B5407}"/>
              </a:ext>
            </a:extLst>
          </p:cNvPr>
          <p:cNvSpPr/>
          <p:nvPr userDrawn="1"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9000">
                <a:srgbClr val="FF9265"/>
              </a:gs>
              <a:gs pos="95000">
                <a:srgbClr val="DA002F">
                  <a:alpha val="79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53FF58-C1F8-FA09-074D-AB8E9FBA1FDD}"/>
              </a:ext>
            </a:extLst>
          </p:cNvPr>
          <p:cNvSpPr/>
          <p:nvPr userDrawn="1"/>
        </p:nvSpPr>
        <p:spPr>
          <a:xfrm rot="10800000" flipH="1">
            <a:off x="1005991" y="4421079"/>
            <a:ext cx="10176358" cy="1408215"/>
          </a:xfrm>
          <a:prstGeom prst="rect">
            <a:avLst/>
          </a:prstGeom>
          <a:gradFill>
            <a:gsLst>
              <a:gs pos="26000">
                <a:srgbClr val="BA0267">
                  <a:alpha val="0"/>
                </a:srgbClr>
              </a:gs>
              <a:gs pos="95000">
                <a:srgbClr val="9B3597">
                  <a:alpha val="62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A190FAB-1CE4-606E-199A-287AA035D1DB}"/>
              </a:ext>
            </a:extLst>
          </p:cNvPr>
          <p:cNvSpPr/>
          <p:nvPr userDrawn="1"/>
        </p:nvSpPr>
        <p:spPr>
          <a:xfrm rot="5400000" flipH="1">
            <a:off x="3568444" y="-1531928"/>
            <a:ext cx="4800598" cy="9921854"/>
          </a:xfrm>
          <a:prstGeom prst="rect">
            <a:avLst/>
          </a:prstGeom>
          <a:gradFill>
            <a:gsLst>
              <a:gs pos="22000">
                <a:srgbClr val="A60296">
                  <a:alpha val="49000"/>
                </a:srgbClr>
              </a:gs>
              <a:gs pos="99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1481328"/>
            <a:ext cx="8001000" cy="2752344"/>
          </a:xfrm>
        </p:spPr>
        <p:txBody>
          <a:bodyPr rtlCol="0" anchor="ctr">
            <a:normAutofit/>
          </a:bodyPr>
          <a:lstStyle>
            <a:lvl1pPr marL="128016" indent="-137160">
              <a:lnSpc>
                <a:spcPct val="110000"/>
              </a:lnSpc>
              <a:defRPr sz="3200" b="0" cap="none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Trecho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1262" y="4736592"/>
            <a:ext cx="8842248" cy="795528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1" cap="all" spc="400" baseline="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 sz="2000" b="1" cap="all" spc="400" baseline="0">
                <a:solidFill>
                  <a:schemeClr val="bg1"/>
                </a:solidFill>
                <a:latin typeface="+mj-lt"/>
              </a:defRPr>
            </a:lvl2pPr>
            <a:lvl3pPr marL="457200" indent="0">
              <a:buNone/>
              <a:defRPr sz="1800" b="1" cap="all" spc="400" baseline="0">
                <a:solidFill>
                  <a:schemeClr val="bg1"/>
                </a:solidFill>
                <a:latin typeface="+mj-lt"/>
              </a:defRPr>
            </a:lvl3pPr>
            <a:lvl4pPr marL="685800" indent="0">
              <a:buNone/>
              <a:defRPr sz="1600" b="1" cap="all" spc="400" baseline="0">
                <a:solidFill>
                  <a:schemeClr val="bg1"/>
                </a:solidFill>
                <a:latin typeface="+mj-lt"/>
              </a:defRPr>
            </a:lvl4pPr>
            <a:lvl5pPr marL="914400" indent="0">
              <a:buNone/>
              <a:defRPr sz="1400" b="1" cap="all" spc="40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pt"/>
              <a:t>Autor do Trecho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976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ch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BA1F90E-DB4C-5EE4-753F-1A3C96013E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40A7D6A-F901-6FD5-62E6-38FBE76E0278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FF0D5C-853B-2749-E5BC-06E387EA5FC0}"/>
              </a:ext>
            </a:extLst>
          </p:cNvPr>
          <p:cNvSpPr/>
          <p:nvPr userDrawn="1"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1000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25369D9-EA61-DE2F-90F2-D94E3501FA02}"/>
              </a:ext>
            </a:extLst>
          </p:cNvPr>
          <p:cNvSpPr/>
          <p:nvPr userDrawn="1"/>
        </p:nvSpPr>
        <p:spPr>
          <a:xfrm rot="10800000" flipH="1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360" y="1399032"/>
            <a:ext cx="5751576" cy="4041648"/>
          </a:xfrm>
        </p:spPr>
        <p:txBody>
          <a:bodyPr rtlCol="0" anchor="ctr">
            <a:normAutofit/>
          </a:bodyPr>
          <a:lstStyle>
            <a:lvl1pPr marL="182880" indent="-182880">
              <a:lnSpc>
                <a:spcPct val="110000"/>
              </a:lnSpc>
              <a:defRPr sz="3600"/>
            </a:lvl1pPr>
          </a:lstStyle>
          <a:p>
            <a:pPr rtl="0"/>
            <a:r>
              <a:rPr lang="pt-pt"/>
              <a:t>Clique para editar o Trecho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31352" y="1792224"/>
            <a:ext cx="2322576" cy="3465576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0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0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0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0" cap="all" spc="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/>
              <a:t>Autor do Trecho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93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4248"/>
            <a:ext cx="10844784" cy="958480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1" y="1563624"/>
            <a:ext cx="5074920" cy="457200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1384" y="1563624"/>
            <a:ext cx="5074920" cy="457200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10844784" cy="960120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074" y="1380744"/>
            <a:ext cx="507492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020888"/>
            <a:ext cx="5074920" cy="4114736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4" y="1380744"/>
            <a:ext cx="507492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0622" y="2020888"/>
            <a:ext cx="5074920" cy="4114736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9985248" cy="960120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309608" cy="399326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39309" cy="575256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713996" cy="2212313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Texto de Rodapé de Exemplo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826137"/>
            <a:ext cx="3310128" cy="3153877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6E5A5D34-8853-9D0F-8F1B-90E5CC5A7D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1313" y="603504"/>
            <a:ext cx="6154737" cy="537651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tângulo 2">
            <a:extLst>
              <a:ext uri="{FF2B5EF4-FFF2-40B4-BE49-F238E27FC236}">
                <a16:creationId xmlns:a16="http://schemas.microsoft.com/office/drawing/2014/main" id="{80E46A2F-19F0-DFCD-9CE3-04C79F793D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51DC8D0-ECB3-9C81-4ADA-D2C30B00B146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2A9673D-65B2-D6C4-C53F-8652E7E8A8A2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32E07E3-56CC-285D-C461-695C95F6ECD4}"/>
              </a:ext>
            </a:extLst>
          </p:cNvPr>
          <p:cNvSpPr/>
          <p:nvPr userDrawn="1"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F013C450-5422-C684-DC49-499D1A1B957B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601200" cy="1728216"/>
          </a:xfrm>
        </p:spPr>
        <p:txBody>
          <a:bodyPr rtlCol="0"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3657600"/>
            <a:ext cx="10881360" cy="2743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3875154-47EA-9315-F160-02DA5541D6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17130E-6216-789E-BE08-6D1E3E75622B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499983-7B9C-7C3D-25C2-1715A4226DE4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492B90-6109-F01B-1ABB-6BED7A1F1389}"/>
              </a:ext>
            </a:extLst>
          </p:cNvPr>
          <p:cNvSpPr/>
          <p:nvPr userDrawn="1"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8F1BDFB-261A-F796-17BC-584DAB2E77B1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8741664" cy="1728216"/>
          </a:xfrm>
        </p:spPr>
        <p:txBody>
          <a:bodyPr rtlCol="0"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3931920"/>
            <a:ext cx="9994392" cy="180672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dirty="0"/>
            </a:lvl1pPr>
            <a:lvl2pPr marL="228600" indent="0">
              <a:buNone/>
              <a:defRPr lang="en-US" sz="2000" dirty="0"/>
            </a:lvl2pPr>
            <a:lvl3pPr marL="457200" indent="0">
              <a:buNone/>
              <a:defRPr lang="en-US" sz="1800" dirty="0"/>
            </a:lvl3pPr>
            <a:lvl4pPr marL="685800" indent="0">
              <a:buNone/>
              <a:defRPr lang="en-US" sz="1600" dirty="0"/>
            </a:lvl4pPr>
            <a:lvl5pPr marL="914400" indent="0">
              <a:buNone/>
              <a:defRPr lang="en-US" sz="1400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A13483-A24C-97DB-1FAB-B1EE383D6793}"/>
              </a:ext>
            </a:extLst>
          </p:cNvPr>
          <p:cNvSpPr/>
          <p:nvPr userDrawn="1"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0CBF15A-228E-7325-6D7D-982EA5375DC4}"/>
              </a:ext>
            </a:extLst>
          </p:cNvPr>
          <p:cNvSpPr/>
          <p:nvPr userDrawn="1"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27000">
                <a:srgbClr val="DA002F">
                  <a:alpha val="6000"/>
                </a:srgbClr>
              </a:gs>
              <a:gs pos="98000">
                <a:srgbClr val="9B3597">
                  <a:alpha val="72941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BBC545E-CFDF-A40B-046E-AEC9E529B81C}"/>
              </a:ext>
            </a:extLst>
          </p:cNvPr>
          <p:cNvSpPr/>
          <p:nvPr userDrawn="1"/>
        </p:nvSpPr>
        <p:spPr>
          <a:xfrm rot="10800000">
            <a:off x="5067300" y="4571999"/>
            <a:ext cx="7158340" cy="2286000"/>
          </a:xfrm>
          <a:prstGeom prst="rect">
            <a:avLst/>
          </a:prstGeom>
          <a:gradFill>
            <a:gsLst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0503D3-D62B-0038-E24C-05C4B676AF66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1270535"/>
            <a:ext cx="5513832" cy="2889504"/>
          </a:xfrm>
        </p:spPr>
        <p:txBody>
          <a:bodyPr rtlCol="0" anchor="b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8" y="4974336"/>
            <a:ext cx="5715000" cy="1481328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/>
          </a:p>
        </p:txBody>
      </p:sp>
      <p:sp>
        <p:nvSpPr>
          <p:cNvPr id="20" name="Marcador de Posição da Imagem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73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7566" y="6455664"/>
            <a:ext cx="2902571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425" y="6455664"/>
            <a:ext cx="2986167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0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D2DD7BB-25B8-B7A3-8E13-EDE8E1090689}"/>
              </a:ext>
            </a:extLst>
          </p:cNvPr>
          <p:cNvSpPr/>
          <p:nvPr userDrawn="1"/>
        </p:nvSpPr>
        <p:spPr>
          <a:xfrm rot="10800000" flipH="1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882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6C05D2-D53F-950D-185E-08B200EEFEB9}"/>
              </a:ext>
            </a:extLst>
          </p:cNvPr>
          <p:cNvSpPr/>
          <p:nvPr userDrawn="1"/>
        </p:nvSpPr>
        <p:spPr>
          <a:xfrm rot="10800000" flipH="1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C0AF5C2-3AA9-7510-308E-9D21678F7EFC}"/>
              </a:ext>
            </a:extLst>
          </p:cNvPr>
          <p:cNvSpPr/>
          <p:nvPr userDrawn="1"/>
        </p:nvSpPr>
        <p:spPr>
          <a:xfrm rot="5400000" flipH="1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8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13448-08C3-4231-6CCA-F17E4C608199}"/>
              </a:ext>
            </a:extLst>
          </p:cNvPr>
          <p:cNvSpPr/>
          <p:nvPr userDrawn="1"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rtlCol="0" anchor="b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20" name="Marcador de Posição da Imagem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64355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C58E3E8-0931-8EEE-FF77-1C25EBBE79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CE0C29-D9B0-E434-079F-9F0C40DF20EC}"/>
              </a:ext>
            </a:extLst>
          </p:cNvPr>
          <p:cNvSpPr/>
          <p:nvPr userDrawn="1"/>
        </p:nvSpPr>
        <p:spPr>
          <a:xfrm rot="5400000" flipH="1">
            <a:off x="-1399562" y="1399556"/>
            <a:ext cx="6875820" cy="4076703"/>
          </a:xfrm>
          <a:prstGeom prst="rect">
            <a:avLst/>
          </a:prstGeom>
          <a:gradFill>
            <a:gsLst>
              <a:gs pos="11000">
                <a:srgbClr val="92248E"/>
              </a:gs>
              <a:gs pos="100000">
                <a:srgbClr val="FF411C">
                  <a:alpha val="8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9F604E-FEFA-3809-8244-5B72EE7BB044}"/>
              </a:ext>
            </a:extLst>
          </p:cNvPr>
          <p:cNvSpPr/>
          <p:nvPr userDrawn="1"/>
        </p:nvSpPr>
        <p:spPr>
          <a:xfrm rot="162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5000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0D18E261-930C-6A44-A568-9DD2A88D3526}"/>
              </a:ext>
            </a:extLst>
          </p:cNvPr>
          <p:cNvSpPr/>
          <p:nvPr userDrawn="1"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850392"/>
            <a:ext cx="2935224" cy="3035808"/>
          </a:xfrm>
        </p:spPr>
        <p:txBody>
          <a:bodyPr rtlCol="0" anchor="t">
            <a:normAutofit/>
          </a:bodyPr>
          <a:lstStyle>
            <a:lvl1pPr algn="l">
              <a:lnSpc>
                <a:spcPct val="110000"/>
              </a:lnSpc>
              <a:defRPr sz="32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001768"/>
            <a:ext cx="2926080" cy="149047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/>
          </a:p>
        </p:txBody>
      </p:sp>
      <p:sp>
        <p:nvSpPr>
          <p:cNvPr id="18" name="Marcador de Posição do Rodapé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004" y="6455664"/>
            <a:ext cx="548640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17" name="Marcador de Posição da Data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5664"/>
            <a:ext cx="3227832" cy="365760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15" name="Marcador de Posição da Imagem 14">
            <a:extLst>
              <a:ext uri="{FF2B5EF4-FFF2-40B4-BE49-F238E27FC236}">
                <a16:creationId xmlns:a16="http://schemas.microsoft.com/office/drawing/2014/main" id="{B889FC6C-F243-CA40-35F8-13153EA5EB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700" y="0"/>
            <a:ext cx="8115300" cy="68684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pt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8015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61BDDB7-A96E-2151-63B9-28A103D980D2}"/>
              </a:ext>
            </a:extLst>
          </p:cNvPr>
          <p:cNvSpPr/>
          <p:nvPr userDrawn="1"/>
        </p:nvSpPr>
        <p:spPr>
          <a:xfrm flipH="1">
            <a:off x="-7229" y="-2522"/>
            <a:ext cx="1221751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DA992C5-451E-EC0E-D54A-B0AA21D57F04}"/>
              </a:ext>
            </a:extLst>
          </p:cNvPr>
          <p:cNvSpPr/>
          <p:nvPr userDrawn="1"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A4914C5-E872-F937-694B-9226A87D21A6}"/>
              </a:ext>
            </a:extLst>
          </p:cNvPr>
          <p:cNvSpPr/>
          <p:nvPr userDrawn="1"/>
        </p:nvSpPr>
        <p:spPr>
          <a:xfrm rot="10800000" flipH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B2BF5D5-EB9E-9501-6A32-C2BB4C8ED6A7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768E01-CF59-AC8E-6819-61512B528C04}"/>
              </a:ext>
            </a:extLst>
          </p:cNvPr>
          <p:cNvSpPr/>
          <p:nvPr userDrawn="1"/>
        </p:nvSpPr>
        <p:spPr>
          <a:xfrm rot="8431052" flipH="1">
            <a:off x="1403739" y="5248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6865A1-AC73-67A9-BC14-E75D3F26BDE9}"/>
              </a:ext>
            </a:extLst>
          </p:cNvPr>
          <p:cNvSpPr/>
          <p:nvPr userDrawn="1"/>
        </p:nvSpPr>
        <p:spPr>
          <a:xfrm rot="162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rtlCol="0" anchor="t">
            <a:noAutofit/>
          </a:bodyPr>
          <a:lstStyle>
            <a:lvl1pPr>
              <a:lnSpc>
                <a:spcPct val="110000"/>
              </a:lnSpc>
              <a:defRPr sz="54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84145AC3-CC88-4C8A-A6CE-8D44921B6A2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94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B2555FD-4C27-26F9-D396-F44BD2552350}"/>
              </a:ext>
            </a:extLst>
          </p:cNvPr>
          <p:cNvSpPr/>
          <p:nvPr userDrawn="1"/>
        </p:nvSpPr>
        <p:spPr>
          <a:xfrm flipH="1"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14D9F56-D5FE-5416-E898-561CCD18E63E}"/>
              </a:ext>
            </a:extLst>
          </p:cNvPr>
          <p:cNvSpPr/>
          <p:nvPr userDrawn="1"/>
        </p:nvSpPr>
        <p:spPr>
          <a:xfrm>
            <a:off x="-7226" y="2522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CE312D2-549E-F681-7F68-B8AAD2F7696A}"/>
              </a:ext>
            </a:extLst>
          </p:cNvPr>
          <p:cNvSpPr/>
          <p:nvPr userDrawn="1"/>
        </p:nvSpPr>
        <p:spPr>
          <a:xfrm rot="10800000" flipH="1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CC4FFFC-E214-3024-4ED7-32DAAA7A66E0}"/>
              </a:ext>
            </a:extLst>
          </p:cNvPr>
          <p:cNvSpPr/>
          <p:nvPr userDrawn="1"/>
        </p:nvSpPr>
        <p:spPr>
          <a:xfrm rot="5400000" flipH="1">
            <a:off x="4945773" y="-4953002"/>
            <a:ext cx="2286000" cy="12192001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63C23C4-6670-C4D3-CA25-EAF7EB91AC78}"/>
              </a:ext>
            </a:extLst>
          </p:cNvPr>
          <p:cNvSpPr/>
          <p:nvPr userDrawn="1"/>
        </p:nvSpPr>
        <p:spPr>
          <a:xfrm rot="10800000">
            <a:off x="3048" y="-5047"/>
            <a:ext cx="12188952" cy="6420678"/>
          </a:xfrm>
          <a:prstGeom prst="rect">
            <a:avLst/>
          </a:prstGeom>
          <a:gradFill>
            <a:gsLst>
              <a:gs pos="0">
                <a:srgbClr val="FA0036">
                  <a:alpha val="22000"/>
                </a:srgbClr>
              </a:gs>
              <a:gs pos="52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F9AED1-BD83-3598-C1F0-DC7ED0150981}"/>
              </a:ext>
            </a:extLst>
          </p:cNvPr>
          <p:cNvSpPr/>
          <p:nvPr userDrawn="1"/>
        </p:nvSpPr>
        <p:spPr>
          <a:xfrm rot="20481594" flipH="1">
            <a:off x="6172247" y="62627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 rtlCol="0" anchor="b">
            <a:noAutofit/>
          </a:bodyPr>
          <a:lstStyle>
            <a:lvl1pPr>
              <a:lnSpc>
                <a:spcPct val="110000"/>
              </a:lnSpc>
              <a:defRPr sz="60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84145AC3-CC88-4C8A-A6CE-8D44921B6A2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1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2E3211F5-0F92-9768-CA9E-42BD20D242AD}"/>
              </a:ext>
            </a:extLst>
          </p:cNvPr>
          <p:cNvSpPr/>
          <p:nvPr userDrawn="1"/>
        </p:nvSpPr>
        <p:spPr>
          <a:xfrm rot="10800000" flipH="1">
            <a:off x="0" y="6410026"/>
            <a:ext cx="12192000" cy="448056"/>
          </a:xfrm>
          <a:prstGeom prst="rect">
            <a:avLst/>
          </a:prstGeom>
          <a:gradFill>
            <a:gsLst>
              <a:gs pos="62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6965722-DE3B-A05F-AE94-E31AF26EBF9D}"/>
              </a:ext>
            </a:extLst>
          </p:cNvPr>
          <p:cNvSpPr/>
          <p:nvPr userDrawn="1"/>
        </p:nvSpPr>
        <p:spPr>
          <a:xfrm flipH="1">
            <a:off x="4076700" y="6409937"/>
            <a:ext cx="8115298" cy="448063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/>
              <a:t>Texto de Rodapé de Exemplo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Quinta-feira, 20 de fevereiro de 2025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80C45-A6D5-83A5-0C33-BC3992345B2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15100"/>
            <a:ext cx="16621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Classified as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3" r:id="rId2"/>
    <p:sldLayoutId id="2147483784" r:id="rId3"/>
    <p:sldLayoutId id="2147483788" r:id="rId4"/>
    <p:sldLayoutId id="2147483789" r:id="rId5"/>
    <p:sldLayoutId id="2147483792" r:id="rId6"/>
    <p:sldLayoutId id="2147483785" r:id="rId7"/>
    <p:sldLayoutId id="2147483729" r:id="rId8"/>
    <p:sldLayoutId id="2147483810" r:id="rId9"/>
    <p:sldLayoutId id="2147483716" r:id="rId10"/>
    <p:sldLayoutId id="2147483841" r:id="rId11"/>
    <p:sldLayoutId id="2147483713" r:id="rId12"/>
    <p:sldLayoutId id="2147483732" r:id="rId13"/>
    <p:sldLayoutId id="2147483662" r:id="rId14"/>
    <p:sldLayoutId id="2147483794" r:id="rId15"/>
    <p:sldLayoutId id="2147483679" r:id="rId16"/>
    <p:sldLayoutId id="2147483680" r:id="rId17"/>
    <p:sldLayoutId id="2147483681" r:id="rId18"/>
    <p:sldLayoutId id="2147483778" r:id="rId19"/>
    <p:sldLayoutId id="2147483797" r:id="rId20"/>
    <p:sldLayoutId id="2147483690" r:id="rId21"/>
    <p:sldLayoutId id="2147483707" r:id="rId22"/>
    <p:sldLayoutId id="2147483708" r:id="rId23"/>
    <p:sldLayoutId id="2147483743" r:id="rId24"/>
    <p:sldLayoutId id="2147483694" r:id="rId25"/>
    <p:sldLayoutId id="2147483803" r:id="rId26"/>
    <p:sldLayoutId id="2147483824" r:id="rId27"/>
    <p:sldLayoutId id="2147483770" r:id="rId28"/>
    <p:sldLayoutId id="2147483801" r:id="rId29"/>
    <p:sldLayoutId id="2147483808" r:id="rId30"/>
    <p:sldLayoutId id="2147483672" r:id="rId31"/>
    <p:sldLayoutId id="2147483804" r:id="rId32"/>
    <p:sldLayoutId id="2147483696" r:id="rId33"/>
    <p:sldLayoutId id="2147483815" r:id="rId34"/>
    <p:sldLayoutId id="2147483816" r:id="rId35"/>
    <p:sldLayoutId id="2147483779" r:id="rId36"/>
    <p:sldLayoutId id="2147483826" r:id="rId37"/>
    <p:sldLayoutId id="2147483823" r:id="rId38"/>
    <p:sldLayoutId id="2147483821" r:id="rId39"/>
    <p:sldLayoutId id="2147483818" r:id="rId40"/>
    <p:sldLayoutId id="2147483820" r:id="rId41"/>
    <p:sldLayoutId id="2147483664" r:id="rId42"/>
    <p:sldLayoutId id="2147483665" r:id="rId43"/>
    <p:sldLayoutId id="2147483666" r:id="rId44"/>
    <p:sldLayoutId id="2147483667" r:id="rId45"/>
    <p:sldLayoutId id="2147483668" r:id="rId46"/>
    <p:sldLayoutId id="2147483669" r:id="rId47"/>
    <p:sldLayoutId id="2147483685" r:id="rId48"/>
    <p:sldLayoutId id="2147483730" r:id="rId4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267B-329D-1152-6B83-E7F86FE12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600"/>
              <a:t>Funções e Estruturas de Dados em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DFA5E-ACB4-7D7D-8463-967B014C6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anchor="ctr">
            <a:normAutofit/>
          </a:bodyPr>
          <a:lstStyle/>
          <a:p>
            <a:r>
              <a:rPr lang="en-US"/>
              <a:t>Conceitos essenciais para programação eficiente e organizada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CDF94-A634-18F9-08E5-4993516A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581912" y="1682496"/>
            <a:ext cx="3557016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4E30A-BB1E-3154-C317-8FA3C595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Quinta-feira, 20 de fevereiro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28989-DDA8-9989-4094-C6BD39FB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8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450F-9AA3-F1D0-BA05-697BC316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Demonstrações com código</a:t>
            </a:r>
          </a:p>
        </p:txBody>
      </p:sp>
      <p:pic>
        <p:nvPicPr>
          <p:cNvPr id="7" name="Content Placeholder 6" descr="Tela de negociação do mercado de ações">
            <a:extLst>
              <a:ext uri="{FF2B5EF4-FFF2-40B4-BE49-F238E27FC236}">
                <a16:creationId xmlns:a16="http://schemas.microsoft.com/office/drawing/2014/main" id="{39EEF831-0E05-4862-A4A9-005FCEE0AF5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/>
        </p:blipFill>
        <p:spPr>
          <a:xfrm>
            <a:off x="0" y="607744"/>
            <a:ext cx="7783999" cy="5195821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3EAE4-6B87-D053-8AF8-E8D8A6F063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FADE8-6627-454E-976F-DC093C971D4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100" b="1"/>
              <a:t>Função para média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/>
              <a:t>A função recebe uma lista de números e retorna a média aritmética dos valores.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100" b="1"/>
              <a:t>Exemplo de uso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/>
              <a:t>Definição de uma lista de notas e chamada da função para imprimir a média.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100" b="1"/>
              <a:t>Benefícios das funções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/>
              <a:t>Funções facilitam reaproveitamento, clareza do código e testes isolados.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BAFE2-C03B-D4C7-DCCA-8C72140381E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latin typeface="+mn-lt"/>
                <a:ea typeface="+mn-ea"/>
                <a:cs typeface="+mn-cs"/>
              </a:rPr>
              <a:t>Quinta-feira, 20 de fevereiro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3534-3C0C-9C15-12CE-2A294C2C4E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9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86A7-AD66-BD2D-83DE-89781942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en-US"/>
              <a:t>Funções em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48D7D-052B-A9EB-87DD-E622796C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581912" y="1682496"/>
            <a:ext cx="3557016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8195B-E3A3-3910-E80C-058837C1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Quinta-feira, 20 de fevereiro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3C0AB-BE03-4C39-F8E5-AF8D860B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86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B201-805B-66E6-2FC9-807F4F9D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/>
          <a:p>
            <a:r>
              <a:rPr lang="en-US"/>
              <a:t>O que são funções em 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2037D-836E-4CE7-9096-ED85A7D062B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776036"/>
            <a:ext cx="5866854" cy="5468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Definição de Funções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Funções em Python são blocos de código definidos com 'def' que organizam o programa em módulos.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Parâmetros e Argumentos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Funções podem receber parâmetros que permitem passar dados para executar operações específicas.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Retorno de Valores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Funções usam 'return' para enviar resultados de volta para o código que as chamou.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Benefícios das Funções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Utilizar funções evita repetição, facilita manutenção e melhora a colaboração no desenvolvimento.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BD23-B894-C2B8-4798-FE92BEA4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26F6B-F60D-C7F3-EF15-8229A1721F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latin typeface="+mn-lt"/>
                <a:ea typeface="+mn-ea"/>
                <a:cs typeface="+mn-cs"/>
              </a:rPr>
              <a:t>Quinta-feira, 20 de fevereiro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50FD7-5E63-ECA9-61F0-EEDA8CE3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7" name="Content Placeholder 6" descr="conceito de tecnologia digital">
            <a:extLst>
              <a:ext uri="{FF2B5EF4-FFF2-40B4-BE49-F238E27FC236}">
                <a16:creationId xmlns:a16="http://schemas.microsoft.com/office/drawing/2014/main" id="{FA1BDEC7-0F02-455E-B8BB-3C45DA873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3179" r="6470" b="1"/>
          <a:stretch>
            <a:fillRect/>
          </a:stretch>
        </p:blipFill>
        <p:spPr>
          <a:xfrm>
            <a:off x="6194513" y="776036"/>
            <a:ext cx="5866854" cy="546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475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AD1A-0231-6563-23B7-9E867B445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Como definir e usar funções</a:t>
            </a:r>
          </a:p>
        </p:txBody>
      </p:sp>
      <p:pic>
        <p:nvPicPr>
          <p:cNvPr id="7" name="Content Placeholder 6" descr="Codificação de programas na tela do computador">
            <a:extLst>
              <a:ext uri="{FF2B5EF4-FFF2-40B4-BE49-F238E27FC236}">
                <a16:creationId xmlns:a16="http://schemas.microsoft.com/office/drawing/2014/main" id="{AD47E825-7E88-4626-9B14-CF06846EFF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/>
        </p:blipFill>
        <p:spPr>
          <a:xfrm>
            <a:off x="0" y="607744"/>
            <a:ext cx="7783999" cy="5195821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FB0CD-CD12-D347-4B63-04A70BB2BB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EE0B8-07C2-4307-8AED-72D68C74B0D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000" b="1"/>
              <a:t>Definição de Função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/>
              <a:t>Funções são definidas em Python usando 'def' e incluem nome e parâmetros entre parênteses.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000" b="1"/>
              <a:t>Corpo da Função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/>
              <a:t>O corpo da função contém lógica e usa 'return' para enviar o resultado de volta.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000" b="1"/>
              <a:t>Chamada da Função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/>
              <a:t>Funções são chamadas usando seu nome e passando argumentos, facilitando a reutilização do código.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00BDA-1B91-5F13-2F80-71FC6DD68E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latin typeface="+mn-lt"/>
                <a:ea typeface="+mn-ea"/>
                <a:cs typeface="+mn-cs"/>
              </a:rPr>
              <a:t>Quinta-feira, 20 de fevereiro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9A9-7BCA-D814-B1E2-66A054BB41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411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B48-4B3F-15C4-9417-35268D20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en-US"/>
              <a:t>Estruturas de Dados em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D7FA1-6A57-617A-C31F-61AC0564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581912" y="1682496"/>
            <a:ext cx="3557016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166BC-3624-BB98-2418-E85D361C8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/>
              <a:t>Quinta-feira, 20 de fevereiro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1107A-483D-4622-2612-2A4486D9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62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6711-341B-B69F-FB94-A4968C78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/>
          <a:p>
            <a:r>
              <a:rPr lang="en-US"/>
              <a:t>Tipos de estruturas de dados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63154-AD36-4047-8724-1D947F83180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94513" y="776036"/>
            <a:ext cx="5866854" cy="5468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Listas em Python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Listas são coleções ordenadas e mutáveis, usadas para armazenar sequências de elementos em Python.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Tuplas Imutáveis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Tuplas são como listas, mas imutáveis, garantindo que os dados não sejam alterados após criação.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Dicionários Chave-Valor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Dicionários armazenam pares chave-valor, permitindo acesso rápido aos dados associados a uma chave específica.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Conjuntos Únicos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Conjuntos são coleções não ordenadas de elementos únicos, usadas para operações matemáticas como união e interseção.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307A1-127B-7151-3FD2-1CEA9EBD0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2466-6EAF-62B2-F25D-E02CBAE6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latin typeface="+mn-lt"/>
                <a:ea typeface="+mn-ea"/>
                <a:cs typeface="+mn-cs"/>
              </a:rPr>
              <a:t>Quinta-feira, 20 de fevereiro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EC95B-A3D8-3529-5F58-E5B74517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Content Placeholder 6" descr="Continente - Área Geográfica, Resolução 4K, Resumo, Animação - Imagem em Movimento, Código Binário">
            <a:extLst>
              <a:ext uri="{FF2B5EF4-FFF2-40B4-BE49-F238E27FC236}">
                <a16:creationId xmlns:a16="http://schemas.microsoft.com/office/drawing/2014/main" id="{0CAE9B1F-BA3F-439B-9070-5369DFFE5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043" r="30606" b="1"/>
          <a:stretch>
            <a:fillRect/>
          </a:stretch>
        </p:blipFill>
        <p:spPr>
          <a:xfrm>
            <a:off x="137159" y="776036"/>
            <a:ext cx="5866854" cy="546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8685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6BDE-DC92-6C70-BF87-44E32C7C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/>
          <a:p>
            <a:r>
              <a:rPr lang="en-US"/>
              <a:t>Exemplos práticos de uso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E750B-7C24-469B-9B43-94ADED3AEC0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776036"/>
            <a:ext cx="5866854" cy="5468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Uso de Listas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Listas armazenam coleções ordenadas de itens, como frutas, permitindo fácil acesso e modificação.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Uso de Tuplas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Tuplas representam coleções fixas e imutáveis, ideais para armazenar dados constantes como cores.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Uso de Dicionários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Dicionários guardam pares de chave-valor, úteis para armazenar informações detalhadas como dados de alunos.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Uso de Conjuntos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Conjuntos eliminam duplicatas automaticamente, facilitando a manipulação de coleções únicas de elementos.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F6FBF-69C7-3F9E-1173-83A55A3D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39389-223E-C92E-27E9-09F42BD7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latin typeface="+mn-lt"/>
                <a:ea typeface="+mn-ea"/>
                <a:cs typeface="+mn-cs"/>
              </a:rPr>
              <a:t>Quinta-feira, 20 de fevereiro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F1F3B-DFFE-AA8B-3512-9139EAA2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Content Placeholder 6" descr="Empresária segurando cartaz com moedas na frente de ícones da tecnologia">
            <a:extLst>
              <a:ext uri="{FF2B5EF4-FFF2-40B4-BE49-F238E27FC236}">
                <a16:creationId xmlns:a16="http://schemas.microsoft.com/office/drawing/2014/main" id="{063D1861-8211-4A28-B793-4F3805CBC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5760" r="12623" b="1"/>
          <a:stretch>
            <a:fillRect/>
          </a:stretch>
        </p:blipFill>
        <p:spPr>
          <a:xfrm>
            <a:off x="6194513" y="776036"/>
            <a:ext cx="5866854" cy="546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7455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68C1-CB97-7542-984C-C2CD7D122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en-US" sz="5000"/>
              <a:t>Boas Práticas e Demonstrações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2B536-A0B0-E7EC-4F99-C601C051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581912" y="1682496"/>
            <a:ext cx="3557016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C8DDD-6060-37E6-CB38-580D03A9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Quinta-</a:t>
            </a:r>
            <a:r>
              <a:rPr lang="en-US" dirty="0" err="1"/>
              <a:t>feira</a:t>
            </a:r>
            <a:r>
              <a:rPr lang="en-US" dirty="0"/>
              <a:t>, 20 de </a:t>
            </a:r>
            <a:r>
              <a:rPr lang="en-US" dirty="0" err="1"/>
              <a:t>fevereiro</a:t>
            </a:r>
            <a:r>
              <a:rPr lang="en-US" dirty="0"/>
              <a:t>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C77D7-7E57-248E-6A66-DA9FAF99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33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360D-479A-77A2-536F-3BD6445C4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/>
          <a:p>
            <a:r>
              <a:rPr lang="en-US"/>
              <a:t>Boas práticas na criação de funções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7471CC-62A5-4609-89D9-37BC8854148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776036"/>
            <a:ext cx="5866854" cy="5468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Nomes Descritivos para Funções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Use nomes claros que reflitam a finalidade da função para melhorar a legibilidade do código.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Função com Tarefa Única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Cada função deve realizar uma única tarefa para evitar responsabilidades múltiplas e facilitar manutenção.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Documentação com Docstrings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Documentar funções usando docstrings ajuda outros desenvolvedores a entender seu uso e propósito.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Evitar Efeitos Colaterais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Evite modificar variáveis globais ou estruturas de dados passadas para prevenir efeitos colaterais inesperados.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A0A88-50B8-3EE9-BD76-1A6597A4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Texto de Rodapé de Exemplo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C9BCC-CD97-EA17-650D-9D1C8CFF5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latin typeface="+mn-lt"/>
                <a:ea typeface="+mn-ea"/>
                <a:cs typeface="+mn-cs"/>
              </a:rPr>
              <a:t>Quinta-feira, 20 de fevereiro de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A482C-F542-2712-BB81-0D6AC50E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Content Placeholder 6" descr="um programador está depurando seu código (o código é espelhado horizontalmente)&#10;&#10;Ver mais ficheiros semelhantes:&#10;[url=pesquisa/portfólio/248175/?facets={%2235%22:%5B%22technology%22,%22OR%20computer%22,%22OR%20camera%22,%22OR%20internet%22%5D,%229%22:0,%2230%22:%22100%22}][img]http://www.photonullplus.de/misc/istock/istock-thumb-tech.jpg[/img][/url] [url=pesquisa/portfólio/248175/?facets={%2235%22:%5B%22job%22,%22OR%20work%22,%22OR%20messenger%22%5D,%229%22:0,%2230%22:%22100%22}][img]http://www.photonullplus.de/misc/istock/istock-thumb-jobs.jpg[/img][/url]&#10;&#10;[url=file_closeup.php?id=9924417][img]file_thumbview_approve.php?size=1&amp;id=9924417[/img][/url] [url=file_closeup.php?id=9880384][img]file_thumbview_approve.php?size=1&amp;id=9880384[/img][/url] [url=file_closeup.php?id=9880369][img]file_thumbview_approve.php?size=1&amp;id=9880369[/img][/url] [url=file_closeup.php?id=9880343][img]file_thumbview_approve.php?size=1&amp;id=9880343[/img][/url] [url=file_closeup.php?id=9880317][img]file_thumbview_approve.php?size=1&amp;id=9880317[/img][/url] [url=file_ closeup.php?id=9422617][img]file_thumbview_approve.php?size=1&amp;id=9422617[/img][/url] [url=file_closeup.php?id=9422623][img]file_thumbview_approve.php?size=1&amp;id=9422623[/img][/url] [url=file_closeup.php?id=16508469][img]file_thumbview_approve.php?size=1&amp;id=16508469[/img][/url] [url=file_closeup.php?id=16863859][img]file_thumbview_approve.php?size=1&amp;id=16863859[/img][/url] [url=file_closeup.php?id=16863845][img]file_thumbview_approve.php?size=1&amp;id=16863845[/img][/url] [url=file_closeup.php?id=17323807][img]file_thumbview_approve.php?size=1&amp;id=17323807[/img][/url] [url=file_closeup.php?id=17323693][img]file_thumbview_approve.php?size=1&amp;id=17323693[/img][/url] [url=file_closeup.php?id=18279006][img]file_thumbview_approve.php?size=1&amp;id=18279006[/img][/url] [url=file_closeup.php?id=18279019][img]file_thumbview_approve.php?size=1&amp;id=18279019[/img][/url]">
            <a:extLst>
              <a:ext uri="{FF2B5EF4-FFF2-40B4-BE49-F238E27FC236}">
                <a16:creationId xmlns:a16="http://schemas.microsoft.com/office/drawing/2014/main" id="{684FE6D9-58A0-403B-B015-34C6FFE8F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8382" r="1" b="1"/>
          <a:stretch>
            <a:fillRect/>
          </a:stretch>
        </p:blipFill>
        <p:spPr>
          <a:xfrm>
            <a:off x="6194513" y="776036"/>
            <a:ext cx="5866854" cy="546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5480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Aumento de Gradação">
  <a:themeElements>
    <a:clrScheme name="Gradient 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Custom 3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Rise" id="{FF74CFCA-15A8-4A19-8791-A4B07AC19AED}" vid="{4F1DA30D-FBF7-47F9-8AB5-ACED5332D3E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_ip_UnifiedCompliancePolicyProperties xmlns="http://schemas.microsoft.com/sharepoint/v3" xsi:nil="true"/>
    <TaxCatchAll xmlns="b817b00b-f121-400f-976b-40959b1c7d14" xsi:nil="true"/>
    <SessionID xmlns="324d2b90-11f2-4fdf-990a-54fa46247cf8" xsi:nil="true"/>
  </documentManagement>
</p:properties>
</file>

<file path=customXml/itemProps1.xml><?xml version="1.0" encoding="utf-8"?>
<ds:datastoreItem xmlns:ds="http://schemas.openxmlformats.org/officeDocument/2006/customXml" ds:itemID="{635AB0A2-D6D6-49FA-89AE-DF389ABD742E}">
  <ds:schemaRefs>
    <ds:schemaRef ds:uri="324d2b90-11f2-4fdf-990a-54fa46247cf8"/>
    <ds:schemaRef ds:uri="b817b00b-f121-400f-976b-40959b1c7d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37EC8C6-DF33-44AC-AB03-10F60CC0DE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E781AB-CE4C-4031-B2DA-50130A0B726F}">
  <ds:schemaRefs>
    <ds:schemaRef ds:uri="324d2b90-11f2-4fdf-990a-54fa46247cf8"/>
    <ds:schemaRef ds:uri="b817b00b-f121-400f-976b-40959b1c7d14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Gradient Rise</Template>
  <TotalTime>0</TotalTime>
  <Words>1299</Words>
  <Application>Microsoft Office PowerPoint</Application>
  <PresentationFormat>Widescreen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Avenir Next LT Pro</vt:lpstr>
      <vt:lpstr>Avenir Next LT Pro Light</vt:lpstr>
      <vt:lpstr>Neue Haas Grotesk Text Pro</vt:lpstr>
      <vt:lpstr>Aumento de Gradação</vt:lpstr>
      <vt:lpstr>Funções e Estruturas de Dados em Python</vt:lpstr>
      <vt:lpstr>Funções em Python</vt:lpstr>
      <vt:lpstr>O que são funções em Python</vt:lpstr>
      <vt:lpstr>Como definir e usar funções</vt:lpstr>
      <vt:lpstr>Estruturas de Dados em Python</vt:lpstr>
      <vt:lpstr>Tipos de estruturas de dados</vt:lpstr>
      <vt:lpstr>Exemplos práticos de uso</vt:lpstr>
      <vt:lpstr>Boas Práticas e Demonstrações</vt:lpstr>
      <vt:lpstr>Boas práticas na criação de funções</vt:lpstr>
      <vt:lpstr>Demonstrações com código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Salaguinto</dc:creator>
  <cp:lastModifiedBy>Muronha, Wise W</cp:lastModifiedBy>
  <cp:revision>2</cp:revision>
  <dcterms:created xsi:type="dcterms:W3CDTF">2025-02-20T22:26:14Z</dcterms:created>
  <dcterms:modified xsi:type="dcterms:W3CDTF">2025-10-16T14:12:48Z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  <property fmtid="{D5CDD505-2E9C-101B-9397-08002B2CF9AE}" pid="4" name="MSIP_Label_d6b9d4ea-d348-4e93-a29a-8def053c0154_Enabled">
    <vt:lpwstr>true</vt:lpwstr>
  </property>
  <property fmtid="{D5CDD505-2E9C-101B-9397-08002B2CF9AE}" pid="5" name="MSIP_Label_d6b9d4ea-d348-4e93-a29a-8def053c0154_SetDate">
    <vt:lpwstr>2025-10-16T14:08:11Z</vt:lpwstr>
  </property>
  <property fmtid="{D5CDD505-2E9C-101B-9397-08002B2CF9AE}" pid="6" name="MSIP_Label_d6b9d4ea-d348-4e93-a29a-8def053c0154_Method">
    <vt:lpwstr>Standard</vt:lpwstr>
  </property>
  <property fmtid="{D5CDD505-2E9C-101B-9397-08002B2CF9AE}" pid="7" name="MSIP_Label_d6b9d4ea-d348-4e93-a29a-8def053c0154_Name">
    <vt:lpwstr>d6b9d4ea-d348-4e93-a29a-8def053c0154</vt:lpwstr>
  </property>
  <property fmtid="{D5CDD505-2E9C-101B-9397-08002B2CF9AE}" pid="8" name="MSIP_Label_d6b9d4ea-d348-4e93-a29a-8def053c0154_SiteId">
    <vt:lpwstr>7369e6ec-faa6-42fa-bc0e-4f332da5b1db</vt:lpwstr>
  </property>
  <property fmtid="{D5CDD505-2E9C-101B-9397-08002B2CF9AE}" pid="9" name="MSIP_Label_d6b9d4ea-d348-4e93-a29a-8def053c0154_ActionId">
    <vt:lpwstr>317addd3-5582-4d01-bae3-b9e437d2ee2d</vt:lpwstr>
  </property>
  <property fmtid="{D5CDD505-2E9C-101B-9397-08002B2CF9AE}" pid="10" name="MSIP_Label_d6b9d4ea-d348-4e93-a29a-8def053c0154_ContentBits">
    <vt:lpwstr>2</vt:lpwstr>
  </property>
  <property fmtid="{D5CDD505-2E9C-101B-9397-08002B2CF9AE}" pid="11" name="MSIP_Label_d6b9d4ea-d348-4e93-a29a-8def053c0154_Tag">
    <vt:lpwstr>10, 3, 0, 2</vt:lpwstr>
  </property>
  <property fmtid="{D5CDD505-2E9C-101B-9397-08002B2CF9AE}" pid="12" name="ClassificationContentMarkingFooterLocations">
    <vt:lpwstr>Aumento de Gradação:8</vt:lpwstr>
  </property>
  <property fmtid="{D5CDD505-2E9C-101B-9397-08002B2CF9AE}" pid="13" name="ClassificationContentMarkingFooterText">
    <vt:lpwstr>Classified as Internal use only</vt:lpwstr>
  </property>
</Properties>
</file>